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59" r:id="rId6"/>
    <p:sldId id="261" r:id="rId7"/>
    <p:sldId id="264" r:id="rId8"/>
    <p:sldId id="266" r:id="rId9"/>
    <p:sldId id="268" r:id="rId10"/>
    <p:sldId id="269" r:id="rId11"/>
    <p:sldId id="272" r:id="rId12"/>
    <p:sldId id="298" r:id="rId13"/>
    <p:sldId id="297" r:id="rId14"/>
    <p:sldId id="277" r:id="rId15"/>
    <p:sldId id="299" r:id="rId16"/>
    <p:sldId id="279" r:id="rId17"/>
    <p:sldId id="300" r:id="rId18"/>
    <p:sldId id="301" r:id="rId19"/>
    <p:sldId id="280" r:id="rId20"/>
    <p:sldId id="291" r:id="rId21"/>
    <p:sldId id="303" r:id="rId22"/>
    <p:sldId id="304" r:id="rId23"/>
    <p:sldId id="305" r:id="rId24"/>
    <p:sldId id="290" r:id="rId25"/>
    <p:sldId id="292" r:id="rId26"/>
    <p:sldId id="293" r:id="rId27"/>
    <p:sldId id="294" r:id="rId28"/>
    <p:sldId id="306" r:id="rId29"/>
    <p:sldId id="307" r:id="rId30"/>
    <p:sldId id="308" r:id="rId31"/>
    <p:sldId id="302" r:id="rId32"/>
    <p:sldId id="309" r:id="rId33"/>
    <p:sldId id="310" r:id="rId34"/>
    <p:sldId id="311" r:id="rId35"/>
    <p:sldId id="285" r:id="rId36"/>
    <p:sldId id="312" r:id="rId37"/>
    <p:sldId id="289" r:id="rId38"/>
    <p:sldId id="295" r:id="rId39"/>
    <p:sldId id="296" r:id="rId40"/>
    <p:sldId id="260" r:id="rId4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60"/>
  </p:normalViewPr>
  <p:slideViewPr>
    <p:cSldViewPr snapToGrid="0">
      <p:cViewPr>
        <p:scale>
          <a:sx n="75" d="100"/>
          <a:sy n="75" d="100"/>
        </p:scale>
        <p:origin x="122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66F82-45B1-42CC-9246-D12960F8A35C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79145-0F2C-4F8D-9E4A-C4305CE225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376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0DC1D-0EE4-DBC3-A64A-8FF489711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B8A64D-DD43-BBD8-A109-3C446AEE2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A6ED50-9941-DD01-AA9E-3447475D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2CC147-9BB3-84AD-75B5-A4225834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555F2D-24AD-162B-0288-6811D53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5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3C812-0FA6-2B97-F9CC-F3051596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869D3F-9657-38C0-29B7-C67B73D82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EDEF94-A9C4-5DC5-AD82-E14D6299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A9E94B-25C7-8344-473F-9905465E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F202B-74AE-5212-0CA6-7A19B85A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818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360B72-D8B0-153F-9DDE-B7505DB99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01A9A7-010C-C98A-C54D-1248BC7B6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EDCF4C-38FD-15FF-120D-F45FD4C3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BCC271-D904-C8AA-1477-E87E3E42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F2E7C9-D0F6-3C3B-7534-706E4310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531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23C71-D05B-BC7F-9E81-7B88E600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5290E1-2F6C-72F3-3DD7-3A38A485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C30B9A-BCE6-7FA2-D2D6-D5B65EB7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2E6F05-09DA-B6FF-0638-75107113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9FCCFA-277C-A374-BD2B-A078E1EE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98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67C4-AC61-971B-7D21-E8935535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EDD79C-68B4-F8E5-CFF3-8C625B4C0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6E612F-FBC2-AC95-702F-E953834A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DC62A6-D8E2-C345-A448-5961CD37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2D307A-B598-30CA-318E-87A59CAB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009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254A5-C21F-8F54-9021-B56D280A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E8398-CD0A-8D8C-DC96-8D04E4D27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97BF1-AE85-BD27-28AA-1A9D0F7CC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01CD7C-B437-6DEE-7B95-6A5E11A7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CCD6E6-33EC-2161-3D05-D340E2DF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46B2AA-52A6-A40C-2AD4-A79D46E2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118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D9BA3-BA74-C187-E322-6EEFF781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C08DCC-31F0-A792-8D12-94D3C86BB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AC759A-C66B-E807-DA0C-F03322585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D963AA0-B0E1-CAE2-54B1-FF41993A9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531307-D0EF-68AB-382E-5EE1BF8EC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665BAF-3E38-8041-D145-D46B31DF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344359-4455-0844-A206-034596AA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B01A69-39A7-771A-DADF-D9400573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901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F1BCF-B3DF-8C86-A6A3-50754B52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73C46C-3495-ECF2-2597-257EE16F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CFBFA9-3204-138B-477F-9DBEB337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365F55-17AA-CB01-E92B-9BBF0761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592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C78914-960D-0105-9DCB-99D91DB8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993063-5A95-9643-BFE9-679E10CCB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C54ABA-F661-AA80-7087-03412AA5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14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60426-58D5-A6AB-F6AA-4E034FA56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805DC3-79CC-C9BE-5B84-271E7763F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8F71A8-14A9-FA86-B7EF-4937C70B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FAC6BA-48A1-BF31-DA14-1FD3C522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00894A-FE1B-54C8-3EE4-03AC362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86E739-9864-47DF-0440-B3ACD37E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582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C52FA-4171-208A-8A9E-949DDF6B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33B31A-0DC9-279D-FA7C-45FA1B184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5EA828-3959-7B09-525D-CD2E4BB34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0214D4-7112-62CB-6799-8F6C4769F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08E7AC-4159-5BA9-5E50-37297128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A6CCA1-2B2A-862A-BC43-A44BA8A6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97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2348FF-CB3F-64E8-7177-F2021233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359DF3-3309-BACE-D285-AF237258D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93B5B1-48FE-7E2B-1E66-D2310CAAE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6908D9-0554-CAB8-86FF-6563C02E0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6341FD-2BA0-F5BF-208E-A4F4521F2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955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WkjmcFE1sM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hubspot.com/website/what-is-github-used-for" TargetMode="External"/><Relationship Id="rId3" Type="http://schemas.openxmlformats.org/officeDocument/2006/relationships/hyperlink" Target="https://www.techtarget.com/searchdatamanagement/definition/data-structure" TargetMode="External"/><Relationship Id="rId7" Type="http://schemas.openxmlformats.org/officeDocument/2006/relationships/hyperlink" Target="https://www.techopedia.com/definition/24735/netbean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verythingcomputerscience.com/discrete_mathematics/Stacks_and_Queues.html" TargetMode="External"/><Relationship Id="rId5" Type="http://schemas.openxmlformats.org/officeDocument/2006/relationships/hyperlink" Target="https://www.javatpoint.com/doubly-linked-list" TargetMode="External"/><Relationship Id="rId4" Type="http://schemas.openxmlformats.org/officeDocument/2006/relationships/hyperlink" Target="https://www.programiz.com/dsa/circular-linked-list" TargetMode="External"/><Relationship Id="rId9" Type="http://schemas.openxmlformats.org/officeDocument/2006/relationships/hyperlink" Target="https://www.betterhealth.vic.gov.au/health/servicesandsupport/confidentiality-and-privacy-in-healthcare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netbeans.apache.org/kb/docs/java/quickstart-gui.html" TargetMode="External"/><Relationship Id="rId3" Type="http://schemas.openxmlformats.org/officeDocument/2006/relationships/hyperlink" Target="https://www2.deloitte.com/es/es/pages/technology/articles/que-es-el-desarrollo-en-espiral.html" TargetMode="External"/><Relationship Id="rId7" Type="http://schemas.openxmlformats.org/officeDocument/2006/relationships/hyperlink" Target="https://www.visual-paradigm.com/guide/uml-unified-modeling-language/uml-class-diagram-tutorial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s.ase.ro/Media/Default/documents/java/ClaudiuVinte/books/ArnoldGoslingHolmes06.pdf" TargetMode="External"/><Relationship Id="rId5" Type="http://schemas.openxmlformats.org/officeDocument/2006/relationships/hyperlink" Target="https://www.oracle.com/co/tools/technologies/netbeans-ide.html" TargetMode="External"/><Relationship Id="rId4" Type="http://schemas.openxmlformats.org/officeDocument/2006/relationships/hyperlink" Target="https://www.ar-racking.com/co/blog/metodo-lifo-de-gestion-stock-que-es-y-cuando-se-utiliza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s/v2/Inicio---Sobre-el-Control-de-Versiones-Acerca-del-Control-de-Versiones" TargetMode="External"/><Relationship Id="rId7" Type="http://schemas.openxmlformats.org/officeDocument/2006/relationships/hyperlink" Target="https://learn.microsoft.com/es-es/devops/develop/git/what-is-gi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/index.php?title=Control_de_versiones&amp;oldid=152003367" TargetMode="External"/><Relationship Id="rId5" Type="http://schemas.openxmlformats.org/officeDocument/2006/relationships/hyperlink" Target="https://es.wikipedia.org/w/index.php?title=Modelo%E2%80%93vista%E2%80%93controlador&amp;oldid=138615253" TargetMode="External"/><Relationship Id="rId4" Type="http://schemas.openxmlformats.org/officeDocument/2006/relationships/hyperlink" Target="https://es.wikipedia.org/w/index.php?title=Cola_de_prioridades&amp;oldid=145477000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793A9-048A-52F6-D46A-FBEBC1137D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1" b="1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BDEB935-7EFB-41E6-44B5-ACECBBFD138A}"/>
              </a:ext>
            </a:extLst>
          </p:cNvPr>
          <p:cNvSpPr txBox="1">
            <a:spLocks/>
          </p:cNvSpPr>
          <p:nvPr/>
        </p:nvSpPr>
        <p:spPr>
          <a:xfrm>
            <a:off x="902677" y="3425655"/>
            <a:ext cx="5983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dirty="0">
                <a:solidFill>
                  <a:schemeClr val="bg1"/>
                </a:solidFill>
                <a:latin typeface="Montserrat ExtraBold" pitchFamily="2" charset="0"/>
              </a:rPr>
              <a:t>Proyecto Aurora</a:t>
            </a:r>
            <a:endParaRPr lang="es-CO" sz="50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90D7F5A-CD4B-75ED-2F35-F527A5476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02677" y="4359518"/>
            <a:ext cx="5983897" cy="49043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C0110317-5CC0-B7CC-12A9-5F07380EA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66" y="0"/>
            <a:ext cx="2288286" cy="6858000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57F927D-42CF-0F74-DA23-D966928B4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9" y="369554"/>
            <a:ext cx="4052823" cy="690654"/>
          </a:xfrm>
          <a:prstGeom prst="rect">
            <a:avLst/>
          </a:prstGeom>
        </p:spPr>
      </p:pic>
      <p:pic>
        <p:nvPicPr>
          <p:cNvPr id="17" name="Imagen 16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4DF152E3-A853-7350-08FD-6C5E0FCDF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9" y="6418086"/>
            <a:ext cx="1240590" cy="131538"/>
          </a:xfrm>
          <a:prstGeom prst="rect">
            <a:avLst/>
          </a:prstGeom>
        </p:spPr>
      </p:pic>
      <p:pic>
        <p:nvPicPr>
          <p:cNvPr id="19" name="Imagen 1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DA478AD-A42A-60F2-D9AF-2525D131D0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07" y="322420"/>
            <a:ext cx="971285" cy="375164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97CC95BC-650B-BD71-96B3-E7B716B47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091" y="6350089"/>
            <a:ext cx="544116" cy="24867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2E94717-33B9-7A0D-B6C1-2AB0CBE8D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207" y="3734654"/>
            <a:ext cx="1886607" cy="188660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C472E8C-4A94-21C8-D7BB-097242B7FDEF}"/>
              </a:ext>
            </a:extLst>
          </p:cNvPr>
          <p:cNvSpPr txBox="1"/>
          <p:nvPr/>
        </p:nvSpPr>
        <p:spPr>
          <a:xfrm>
            <a:off x="902677" y="4474428"/>
            <a:ext cx="59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Montserrat" panose="00000500000000000000" pitchFamily="50" charset="0"/>
              </a:rPr>
              <a:t>Samuel Arango Diaz</a:t>
            </a:r>
          </a:p>
          <a:p>
            <a:r>
              <a:rPr lang="es-ES" sz="2000" dirty="0">
                <a:solidFill>
                  <a:schemeClr val="bg1"/>
                </a:solidFill>
                <a:latin typeface="Montserrat" panose="00000500000000000000" pitchFamily="50" charset="0"/>
              </a:rPr>
              <a:t>Jeison Steven Flórez Julio</a:t>
            </a:r>
            <a:endParaRPr lang="es-CO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4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conceptual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395777A9-9BB4-AAC4-5946-923B214A0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61" y="1405542"/>
            <a:ext cx="9425134" cy="42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2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0513"/>
            <a:ext cx="5535695" cy="832500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tecnológico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AutoShape 2" descr="Java (lenguaje de programación) - Wikipedia, la enciclopedia libre">
            <a:extLst>
              <a:ext uri="{FF2B5EF4-FFF2-40B4-BE49-F238E27FC236}">
                <a16:creationId xmlns:a16="http://schemas.microsoft.com/office/drawing/2014/main" id="{6A0D14B2-29B3-4AFA-A15F-CCC7C30E2C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5184" y="29897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4" name="AutoShape 2" descr="y este para el marco tecnologico, sería como lo mismo que el de sofia, que solo agregó imagenes y ellos explicaron el resto.">
            <a:extLst>
              <a:ext uri="{FF2B5EF4-FFF2-40B4-BE49-F238E27FC236}">
                <a16:creationId xmlns:a16="http://schemas.microsoft.com/office/drawing/2014/main" id="{7BBBC7E4-0766-419F-BA5F-40024A77C2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5482" y="3276600"/>
            <a:ext cx="2052918" cy="20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B4BE82-0985-1797-2AB3-E895B7D2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614" y="903396"/>
            <a:ext cx="7023752" cy="52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6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0513"/>
            <a:ext cx="5535695" cy="832500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legal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4996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AutoShape 2" descr="Java (lenguaje de programación) - Wikipedia, la enciclopedia libre">
            <a:extLst>
              <a:ext uri="{FF2B5EF4-FFF2-40B4-BE49-F238E27FC236}">
                <a16:creationId xmlns:a16="http://schemas.microsoft.com/office/drawing/2014/main" id="{6A0D14B2-29B3-4AFA-A15F-CCC7C30E2C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5184" y="29897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4" name="AutoShape 2" descr="y este para el marco tecnologico, sería como lo mismo que el de sofia, que solo agregó imagenes y ellos explicaron el resto.">
            <a:extLst>
              <a:ext uri="{FF2B5EF4-FFF2-40B4-BE49-F238E27FC236}">
                <a16:creationId xmlns:a16="http://schemas.microsoft.com/office/drawing/2014/main" id="{7BBBC7E4-0766-419F-BA5F-40024A77C2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5482" y="3276600"/>
            <a:ext cx="2052918" cy="20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C13A31E-A517-847C-23C6-BA78AFB40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613" y="2253739"/>
            <a:ext cx="1758851" cy="175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D72D3ED-AB9A-56D7-0EBE-FC897D2AF84F}"/>
              </a:ext>
            </a:extLst>
          </p:cNvPr>
          <p:cNvSpPr txBox="1"/>
          <p:nvPr/>
        </p:nvSpPr>
        <p:spPr>
          <a:xfrm>
            <a:off x="684003" y="1219029"/>
            <a:ext cx="57167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general de Salud (Ley 1438 de 2011)</a:t>
            </a:r>
          </a:p>
          <a:p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1581 de 2012</a:t>
            </a:r>
          </a:p>
          <a:p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39 de 1990</a:t>
            </a:r>
          </a:p>
          <a:p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1480 de 2011</a:t>
            </a:r>
          </a:p>
          <a:p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1751 de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Resolución de 1995 de 1999 (Protección social)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>
              <a:latin typeface="Selawik" panose="020B0502040204020203" pitchFamily="34" charset="0"/>
            </a:endParaRPr>
          </a:p>
        </p:txBody>
      </p:sp>
      <p:pic>
        <p:nvPicPr>
          <p:cNvPr id="8196" name="Picture 4" descr="Imagen de Story Pin">
            <a:extLst>
              <a:ext uri="{FF2B5EF4-FFF2-40B4-BE49-F238E27FC236}">
                <a16:creationId xmlns:a16="http://schemas.microsoft.com/office/drawing/2014/main" id="{9BB4A035-2A07-709F-206A-8C67AD71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148" y="351315"/>
            <a:ext cx="3159652" cy="561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96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03" y="346464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Imagen 13" descr="Modelo espiral: historia, características, etapas, ejemplo">
            <a:extLst>
              <a:ext uri="{FF2B5EF4-FFF2-40B4-BE49-F238E27FC236}">
                <a16:creationId xmlns:a16="http://schemas.microsoft.com/office/drawing/2014/main" id="{05428367-F507-44A6-8637-202CE956B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22" y="1489107"/>
            <a:ext cx="6890087" cy="4626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41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1153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9041D159-9553-5A6A-4574-2B3315BA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344" y="1113634"/>
            <a:ext cx="4320281" cy="43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56042"/>
            <a:ext cx="5340754" cy="4289600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Planificación meticulosa del proyecto.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Identificación y evaluación exhaustiva de riesgos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Enfoque iterativo de desarrollo.</a:t>
            </a:r>
          </a:p>
        </p:txBody>
      </p:sp>
    </p:spTree>
    <p:extLst>
      <p:ext uri="{BB962C8B-B14F-4D97-AF65-F5344CB8AC3E}">
        <p14:creationId xmlns:p14="http://schemas.microsoft.com/office/powerpoint/2010/main" val="2932577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1153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8EF368-4E54-B0ED-FCA7-7ECE88C0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18" y="1144954"/>
            <a:ext cx="6097383" cy="399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610F0BD-C577-0B43-536B-B2CFBA0AC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8227"/>
            <a:ext cx="5340754" cy="3424569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Identificación y evaluación exhaustiva de riesgos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Enfoque iterativo de desarrollo.</a:t>
            </a:r>
          </a:p>
        </p:txBody>
      </p:sp>
    </p:spTree>
    <p:extLst>
      <p:ext uri="{BB962C8B-B14F-4D97-AF65-F5344CB8AC3E}">
        <p14:creationId xmlns:p14="http://schemas.microsoft.com/office/powerpoint/2010/main" val="361148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13" y="709401"/>
            <a:ext cx="3364395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FCCD98-6B03-FF94-9CBB-6FB08B6B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013" y="2198060"/>
            <a:ext cx="3120853" cy="1325563"/>
          </a:xfrm>
        </p:spPr>
        <p:txBody>
          <a:bodyPr>
            <a:normAutofit fontScale="77500" lnSpcReduction="20000"/>
          </a:bodyPr>
          <a:lstStyle/>
          <a:p>
            <a:r>
              <a:rPr lang="es-MX" dirty="0">
                <a:latin typeface="Selawik" panose="020B0502040204020203" pitchFamily="34" charset="0"/>
              </a:rPr>
              <a:t>Requerimientos</a:t>
            </a:r>
          </a:p>
          <a:p>
            <a:pPr marL="0" indent="0">
              <a:buNone/>
            </a:pPr>
            <a:endParaRPr lang="es-MX" dirty="0">
              <a:latin typeface="Selawik" panose="020B0502040204020203" pitchFamily="34" charset="0"/>
            </a:endParaRPr>
          </a:p>
          <a:p>
            <a:pPr marL="0" indent="0">
              <a:buNone/>
            </a:pPr>
            <a:r>
              <a:rPr lang="es-MX" dirty="0">
                <a:latin typeface="Selawik" panose="020B0502040204020203" pitchFamily="34" charset="0"/>
                <a:hlinkClick r:id="rId3"/>
              </a:rPr>
              <a:t>https://youtu.be/OWkjmcFE1sM</a:t>
            </a:r>
            <a:endParaRPr lang="es-MX" dirty="0">
              <a:latin typeface="Selawik" panose="020B0502040204020203" pitchFamily="34" charset="0"/>
            </a:endParaRPr>
          </a:p>
          <a:p>
            <a:pPr marL="0" indent="0">
              <a:buNone/>
            </a:pPr>
            <a:endParaRPr lang="es-MX" dirty="0">
              <a:latin typeface="Selawik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9F9A22-32A0-9045-B0B4-697C913A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11" y="-31584"/>
            <a:ext cx="8522543" cy="68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67976FE-9163-35B9-A170-06158759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305"/>
            <a:ext cx="12192000" cy="63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4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D7384A0-C91D-085D-9135-D389FC49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5A377C4C-DD30-BAFE-8071-2233C0CAC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4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AF9EBC7C-68A6-B9C6-3240-278783B21E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841" y="542730"/>
            <a:ext cx="2138263" cy="785327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chemeClr val="accent1">
                    <a:lumMod val="50000"/>
                  </a:schemeClr>
                </a:solidFill>
                <a:latin typeface="Montserrat ExtraBold" pitchFamily="2" charset="0"/>
              </a:rPr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D4C37-1980-904F-A568-8215280A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88" y="1206137"/>
            <a:ext cx="11614332" cy="565143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1. Introducción …………………………………………………………………………………………………………………………………. 3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2. Situación Problema ………………………………………………………………………………………………………………….. 4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3. Justificación …………………………………………………………………………………………………………………………………. 5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4. Objetivo General ……………………………………………………………………………………………………………………….. 6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    4.1 Objetivos Específicos …………………………………………………………………………………………………………. 7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5. Marco Conceptual …………………………………………………………………………………………………………………….. 8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6. Marco Tecnológico …………………………………………………………………………………………………………………… 11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7. Marco legal ………………………………………………………………………………………………………………………………….. 12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8. Metodología ………………………………………………………………………………………………………………………………… 13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9. Resultados …………………………………………………………………………………………………………………………………… 16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10. Conclusiones …………………………………………………………………………………………………………………………….. 32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11. Referencias …………………………………………………………………………………………………………………………………. 34</a:t>
            </a:r>
          </a:p>
        </p:txBody>
      </p:sp>
    </p:spTree>
    <p:extLst>
      <p:ext uri="{BB962C8B-B14F-4D97-AF65-F5344CB8AC3E}">
        <p14:creationId xmlns:p14="http://schemas.microsoft.com/office/powerpoint/2010/main" val="2924021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B1425A-0E37-6B2D-CC6B-8C2B47E7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4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Imagen 5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01B0358D-7717-7D24-0B41-821EF2C6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24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9689C3ED-D19A-6E56-6947-DF684946B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196554"/>
            <a:ext cx="6444343" cy="64648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4EA8BE9-6087-60E6-B2D8-B0087D846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610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7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BEDED2B-95E7-852F-A52B-F3BDDEF7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70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Imagen 7" descr="Tabla&#10;&#10;Descripción generada automáticamente con confianza media">
            <a:extLst>
              <a:ext uri="{FF2B5EF4-FFF2-40B4-BE49-F238E27FC236}">
                <a16:creationId xmlns:a16="http://schemas.microsoft.com/office/drawing/2014/main" id="{A0DF3B35-2A5D-5B91-8FFF-2D345999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3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0B460D6-B6AC-CC11-45C4-35F2A9FE9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172"/>
            <a:ext cx="12192000" cy="69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8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39AAF7-B3CE-D394-31FB-0835B8DC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3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07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E9F7618-2038-476D-19C3-5701CBEC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458"/>
            <a:ext cx="12192000" cy="34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9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Imagen 7" descr="Tabla&#10;&#10;Descripción generada automáticamente con confianza media">
            <a:extLst>
              <a:ext uri="{FF2B5EF4-FFF2-40B4-BE49-F238E27FC236}">
                <a16:creationId xmlns:a16="http://schemas.microsoft.com/office/drawing/2014/main" id="{A0DF3B35-2A5D-5B91-8FFF-2D345999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15E4418-01CF-20F5-DC9B-BCFFB2A89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38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34DB06E-AB08-DF42-2A9F-250CC6DE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4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73" y="365125"/>
            <a:ext cx="6227616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73" y="1827454"/>
            <a:ext cx="7704514" cy="39028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b="0" i="0" dirty="0">
                <a:effectLst/>
                <a:highlight>
                  <a:srgbClr val="FFFFFF"/>
                </a:highlight>
                <a:latin typeface="Selawik" panose="020B0502040204020203" pitchFamily="34" charset="0"/>
                <a:cs typeface="Arial" panose="020B0604020202020204" pitchFamily="34" charset="0"/>
              </a:rPr>
              <a:t>El desarrollo del sistema para un centro de salud en Bucaramanga, Colombia. Surge como respuesta a la imperiosa necesidad de optimizar la gestión médica en un entorno donde surgen problemas al descuido de la atención al usuario </a:t>
            </a:r>
            <a:endParaRPr lang="es-MX" dirty="0">
              <a:latin typeface="Selawik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9ADBD769-8A81-4B61-97A1-1DC1B2415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87" y="1916317"/>
            <a:ext cx="2859160" cy="31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6C7F8AD-E593-23A0-7CE9-FF2960A0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967"/>
            <a:ext cx="12192000" cy="69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63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C64F4B5-19D2-4840-18C9-C1859BCB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78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64" y="260392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73" y="1432560"/>
            <a:ext cx="10515600" cy="45022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40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concentración en la Eficiencia y modularidad en manipulación de datos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40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de estructuras de datos adecuadas.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40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Aplicación del paradigma de programación orientada a objetos (OOP).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40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Experiencia del usuario completa y práctica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4000" dirty="0">
              <a:solidFill>
                <a:schemeClr val="bg2">
                  <a:lumMod val="25000"/>
                </a:schemeClr>
              </a:solidFill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4000" dirty="0">
              <a:solidFill>
                <a:schemeClr val="bg2">
                  <a:lumMod val="25000"/>
                </a:schemeClr>
              </a:solidFill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4000" dirty="0">
              <a:solidFill>
                <a:schemeClr val="bg2">
                  <a:lumMod val="25000"/>
                </a:schemeClr>
              </a:solidFill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21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3" y="365760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48" y="1569562"/>
            <a:ext cx="10515600" cy="57019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40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importancia de la persistencia de la información de forma adecuada.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40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Principio de responsabilidad única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40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Modelado de capas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40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Programación orientada a eventos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4000" dirty="0">
              <a:solidFill>
                <a:schemeClr val="bg2">
                  <a:lumMod val="25000"/>
                </a:schemeClr>
              </a:solidFill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4000" dirty="0">
              <a:solidFill>
                <a:schemeClr val="bg2">
                  <a:lumMod val="25000"/>
                </a:schemeClr>
              </a:solidFill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4000" dirty="0">
              <a:solidFill>
                <a:schemeClr val="bg2">
                  <a:lumMod val="25000"/>
                </a:schemeClr>
              </a:solidFill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7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Bibliografía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DEC17-141B-BD24-0CC3-1A5D35421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Loshin, D., &amp; Lewis, S. (2021, marzo 9). </a:t>
            </a:r>
            <a:r>
              <a:rPr lang="en-US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are Data Structures? - Definition from Whatis.com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Data Management; TechTarget.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https://www.techtarget.com/searchdatamanagement/definition/data-structure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Programiz.com (Sin fecha). </a:t>
            </a:r>
            <a:r>
              <a:rPr lang="es-CO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Circular linked list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el 7 de marzo de 2024, de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https://www.programiz.com/dsa/circular-linked-list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Www.javatpoint.com (Sin fecha). </a:t>
            </a:r>
            <a:r>
              <a:rPr lang="es-CO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Doubly Linked List - javatpoint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el 7 de marzo de 2024, de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https://www.javatpoint.com/doubly-linked-list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Everythingcomputerscience.com (Sin fecha). </a:t>
            </a:r>
            <a:r>
              <a:rPr lang="en-US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Stacks and queues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Recuperado el 7 de marzo de 2024, de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https://everythingcomputerscience.com/discrete_mathematics/Stacks_and_Queues.html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Techopedia.com (Sin fecha). </a:t>
            </a:r>
            <a:r>
              <a:rPr lang="es-CO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NetBeans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el 7 de marzo de 2024, de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https://www.techopedia.com/definition/24735/netbeans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8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Juviler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(2024, </a:t>
            </a:r>
            <a:r>
              <a:rPr lang="en-US" sz="18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enero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5). </a:t>
            </a:r>
            <a:r>
              <a:rPr lang="en-US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GitHub? (and what is it used for?)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HubSpot.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https://blog.hubspot.com/website/what-is-github-used-for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Departamento de Salud y Servicios Humanos. (s.f.). Confidencialidad y privacidad en la asistencia sanitaria. Canal Mejor Salud.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800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https://www.betterhealth.vic.gov.au/health/servicesandsupport/confidentiality-and-privacy-in-healthcare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None/>
            </a:pPr>
            <a:r>
              <a:rPr lang="es-CO" sz="1800" u="sng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SYDLE. (s. f.). Post title | SYDLE.</a:t>
            </a:r>
            <a:r>
              <a:rPr lang="en-US" sz="1800" u="sng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https://www.sydle.com/blog/billing-rules-6400e02757aff34f9e0a3155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301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DEC17-141B-BD24-0CC3-1A5D3542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996"/>
            <a:ext cx="10515600" cy="629200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Deloitte (Sin fecha). </a:t>
            </a:r>
            <a:r>
              <a:rPr lang="es-CO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Qué es el desarrollo en espiral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Deloitte.com. Recuperado el 17 de febrero de 2024, de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s-CO" sz="13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https://www2.deloitte.com/es/es/pages/technology/articles/que-es-el-desarrollo-en-espiral.html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Ar-racking.com (2019, julio 26). </a:t>
            </a:r>
            <a:r>
              <a:rPr lang="es-CO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Método LIFO de Gestión Stock: Qué es y cuando se utiliza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s-CO" sz="13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https://www.ar-racking.com/co/blog/metodo-lifo-de-gestion-stock-que-es-y-cuando-se-utiliza/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Oracle (Sin fecha). </a:t>
            </a:r>
            <a:r>
              <a:rPr lang="es-CO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NetBeans IDE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Oracle.com. Recuperado el 17 de febrero de 2024, de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s-CO" sz="13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https://www.oracle.com/co/tools/technologies/netbeans-ide.html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Arnold, K., Gosling, J., &amp; Holmes, D. (Sin fecha). </a:t>
            </a:r>
            <a:r>
              <a:rPr lang="en-US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300" i="1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javaTM</a:t>
            </a:r>
            <a:r>
              <a:rPr lang="en-US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programming language, fourth edition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Ase.ro. Recuperado el 29 de febrero de 2024, de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s-CO" sz="13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https://www.acs.ase.ro/Media/Default/documents/java/ClaudiuVinte/books/ArnoldGoslingHolmes06.pdf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Dershem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 L., McFall, R. L., &amp; </a:t>
            </a:r>
            <a:r>
              <a:rPr lang="en-US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N. (2002). </a:t>
            </a:r>
            <a:r>
              <a:rPr lang="en-US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Animation of Java linked lists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Proceedings of the 33rd SIGCSE technical symposium on Computer science education.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DigitalOcean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(2022, </a:t>
            </a:r>
            <a:r>
              <a:rPr lang="en-US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agosto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3). </a:t>
            </a:r>
            <a:r>
              <a:rPr lang="en-US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Abstract class in java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Management; </a:t>
            </a:r>
            <a:r>
              <a:rPr lang="es-CO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TechTarget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[se quitó una URL no válida]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US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UML Class Diagram tutorial. (s/f). </a:t>
            </a:r>
            <a:r>
              <a:rPr lang="es-CO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Visual-paradigm.com. Recuperado el 3 de septiembre de 2023, de </a:t>
            </a:r>
            <a:r>
              <a:rPr lang="es-CO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https://www.visual-paradigm.com/guide/uml-unified-modeling-language/uml-class-diagram-tutorial/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 algn="just">
              <a:lnSpc>
                <a:spcPct val="107000"/>
              </a:lnSpc>
              <a:buNone/>
            </a:pPr>
            <a:r>
              <a:rPr lang="es-E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UML class diagram tutorial. (s/f). </a:t>
            </a:r>
            <a:r>
              <a:rPr lang="es-CO" sz="130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Lucidchart</a:t>
            </a:r>
            <a:r>
              <a:rPr lang="es-CO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el 3 de septiembre de 2023, de https://www.lucidchart.com/pages/uml-class-diagram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 algn="just">
              <a:lnSpc>
                <a:spcPct val="107000"/>
              </a:lnSpc>
              <a:buNone/>
            </a:pPr>
            <a:endParaRPr lang="es-E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 algn="just">
              <a:lnSpc>
                <a:spcPct val="107000"/>
              </a:lnSpc>
              <a:buNone/>
            </a:pPr>
            <a:r>
              <a:rPr lang="es-E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NetBeans, A. (s/f). Designing a Swing GUI in NetBeans IDE. </a:t>
            </a:r>
            <a:r>
              <a:rPr lang="es-CO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Apache.org. Recuperado el 3 de septiembre de 2023, de </a:t>
            </a:r>
            <a:r>
              <a:rPr lang="es-CO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https://netbeans.apache.org/kb/docs/java/quickstart-gui.html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 algn="just">
              <a:lnSpc>
                <a:spcPct val="107000"/>
              </a:lnSpc>
              <a:buNone/>
            </a:pPr>
            <a:r>
              <a:rPr lang="es-E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319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DEC17-141B-BD24-0CC3-1A5D3542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996"/>
            <a:ext cx="10515600" cy="6292008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Version Control-About Version Control. Software Freedom conservancy.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https://git-scm.com/book/es/v2/</a:t>
            </a:r>
            <a:r>
              <a:rPr lang="en-US" sz="14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Inicio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---Sobre-el-Control-de-Versiones-Acerca-del-Control-de-Versiones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Verhas, P. (2018). Java projects -second edition (2a ed.). </a:t>
            </a: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Packt Publishing.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s-CO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 contributors. (s/f). Cola de prioridades. </a:t>
            </a:r>
            <a:r>
              <a:rPr lang="en-US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Wikipedia, The Free Encyclopedia.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https://es.wikipedia.org/w/index.php?title=Cola_de_prioridades&amp;oldid=145477000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>
              <a:lnSpc>
                <a:spcPct val="107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s-CO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 contributors. (s/f). Modelo–vista–controlador. </a:t>
            </a:r>
            <a:r>
              <a:rPr lang="en-US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Wikipedia, The Free Encyclopedia.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https://es.wikipedia.org/w/index.php?title=Modelo%E2%80%93vista%E2%80%93controlador&amp;oldid=138615253</a:t>
            </a:r>
            <a:endParaRPr lang="es-CO" sz="14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s-CO" sz="140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 contributors. (s/f). Control de </a:t>
            </a:r>
            <a:r>
              <a:rPr lang="en-US" sz="140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versiones</a:t>
            </a:r>
            <a:r>
              <a:rPr lang="en-US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Wikipedia, The Free Encyclopedia. </a:t>
            </a:r>
            <a:r>
              <a:rPr lang="es-CO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https://es.wikipedia.org/w/index.php?title=Control_de_versiones&amp;oldid=152003367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>
              <a:lnSpc>
                <a:spcPct val="107000"/>
              </a:lnSpc>
              <a:buNone/>
            </a:pP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¿Qué es Git? (s/f). Microsoft.com. Recuperado el 3 de septiembre de 2023, de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https://learn.microsoft.com/es-es/devops/develop/git/what-is-git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None/>
            </a:pPr>
            <a:endParaRPr lang="es-C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96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7F819CB1-3B09-4DDE-9ACF-56DFBB274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5" y="857"/>
            <a:ext cx="12192000" cy="68571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0AA7484-1348-4EE7-92DF-748447CC5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1" y="4285"/>
            <a:ext cx="11251963" cy="63284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5B0DF7-3DC2-478A-8E6D-2E1C03A51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512" y="3093003"/>
            <a:ext cx="1886607" cy="1886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17" y="199207"/>
            <a:ext cx="5662361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Situación Problema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50" name="Picture 2" descr="Hombre desconcertado en busca de solución de problemas concepto de análisis  de situación y lluvia de ideas | Vector Premium">
            <a:extLst>
              <a:ext uri="{FF2B5EF4-FFF2-40B4-BE49-F238E27FC236}">
                <a16:creationId xmlns:a16="http://schemas.microsoft.com/office/drawing/2014/main" id="{9A68D71D-188D-40A7-882C-13F40F93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73" y="3596639"/>
            <a:ext cx="2247208" cy="224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E80D32-2543-B2F9-BAF9-D15E21BA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47" y="1345364"/>
            <a:ext cx="5257797" cy="53920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MX" dirty="0">
                <a:latin typeface="Selawik" panose="020F0502020204030204" pitchFamily="34" charset="0"/>
                <a:cs typeface="Arabic Typesetting" panose="03020402040406030203" pitchFamily="66" charset="-78"/>
              </a:rPr>
              <a:t>Largas filas de espera</a:t>
            </a:r>
          </a:p>
          <a:p>
            <a:pPr>
              <a:lnSpc>
                <a:spcPct val="100000"/>
              </a:lnSpc>
            </a:pPr>
            <a:r>
              <a:rPr lang="es-MX" dirty="0">
                <a:latin typeface="Selawik" panose="020F0502020204030204" pitchFamily="34" charset="0"/>
                <a:cs typeface="Arabic Typesetting" panose="03020402040406030203" pitchFamily="66" charset="-78"/>
              </a:rPr>
              <a:t>Ineficiencia en la atención de citas</a:t>
            </a:r>
          </a:p>
          <a:p>
            <a:pPr>
              <a:lnSpc>
                <a:spcPct val="100000"/>
              </a:lnSpc>
            </a:pPr>
            <a:r>
              <a:rPr lang="es-CO" dirty="0">
                <a:latin typeface="Selawik" panose="020F0502020204030204" pitchFamily="34" charset="0"/>
                <a:cs typeface="Arabic Typesetting" panose="03020402040406030203" pitchFamily="66" charset="-78"/>
              </a:rPr>
              <a:t>Calidad de atención no centrada en el usuario</a:t>
            </a:r>
          </a:p>
          <a:p>
            <a:pPr>
              <a:lnSpc>
                <a:spcPct val="100000"/>
              </a:lnSpc>
            </a:pPr>
            <a:r>
              <a:rPr lang="es-CO" dirty="0">
                <a:latin typeface="Selawik" panose="020F0502020204030204" pitchFamily="34" charset="0"/>
                <a:cs typeface="Arabic Typesetting" panose="03020402040406030203" pitchFamily="66" charset="-78"/>
              </a:rPr>
              <a:t>Sistemas poco profesionales</a:t>
            </a:r>
          </a:p>
          <a:p>
            <a:pPr>
              <a:lnSpc>
                <a:spcPct val="100000"/>
              </a:lnSpc>
            </a:pPr>
            <a:r>
              <a:rPr lang="es-CO" dirty="0">
                <a:latin typeface="Selawik" panose="020F0502020204030204" pitchFamily="34" charset="0"/>
                <a:cs typeface="Arabic Typesetting" panose="03020402040406030203" pitchFamily="66" charset="-78"/>
              </a:rPr>
              <a:t>Falta en mejora en la experiencia para el paciente</a:t>
            </a:r>
          </a:p>
          <a:p>
            <a:pPr>
              <a:lnSpc>
                <a:spcPct val="100000"/>
              </a:lnSpc>
            </a:pPr>
            <a:r>
              <a:rPr lang="es-CO" dirty="0">
                <a:latin typeface="Selawik" panose="020F0502020204030204" pitchFamily="34" charset="0"/>
                <a:cs typeface="Arabic Typesetting" panose="03020402040406030203" pitchFamily="66" charset="-78"/>
              </a:rPr>
              <a:t>Falta de profesionalismo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6F678F5-4AAA-1A85-CBED-5F161250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880" y="861989"/>
            <a:ext cx="2572009" cy="28292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34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4" y="351586"/>
            <a:ext cx="5961611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34" y="1495888"/>
            <a:ext cx="5679956" cy="239487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dirty="0">
                <a:latin typeface="Selawik" panose="020B0502040204020203" pitchFamily="34" charset="0"/>
                <a:cs typeface="Arial" panose="020B0604020202020204" pitchFamily="34" charset="0"/>
              </a:rPr>
              <a:t>El proyecto busca mejorar la eficiencia y competitividad en el sector de la salud mediante la automatización del proceso de citas, autorizaciones y registro de exámenes.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8" name="Picture 4" descr="Imágenes de Justificacion - Descarga gratuita en Freepik">
            <a:extLst>
              <a:ext uri="{FF2B5EF4-FFF2-40B4-BE49-F238E27FC236}">
                <a16:creationId xmlns:a16="http://schemas.microsoft.com/office/drawing/2014/main" id="{85872A73-8F8C-4B57-AD64-EC87208D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07" y="3738747"/>
            <a:ext cx="4082714" cy="239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2E44E2-F004-7C75-D0DF-0B93B96D0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94" y="939722"/>
            <a:ext cx="3728924" cy="2890587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3F2428B-AB7D-97F2-5356-AEFA67069B50}"/>
              </a:ext>
            </a:extLst>
          </p:cNvPr>
          <p:cNvSpPr txBox="1">
            <a:spLocks/>
          </p:cNvSpPr>
          <p:nvPr/>
        </p:nvSpPr>
        <p:spPr>
          <a:xfrm>
            <a:off x="5328619" y="4015200"/>
            <a:ext cx="5679956" cy="239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MX" sz="2400" dirty="0">
                <a:latin typeface="Selawik" panose="020B0502040204020203" pitchFamily="34" charset="0"/>
                <a:cs typeface="Arial" panose="020B0604020202020204" pitchFamily="34" charset="0"/>
              </a:rPr>
              <a:t>Centrándonos en el usuario en su correcta experiencia yendo de la mano de lo práctico y funcional con el diseño.</a:t>
            </a:r>
          </a:p>
        </p:txBody>
      </p:sp>
    </p:spTree>
    <p:extLst>
      <p:ext uri="{BB962C8B-B14F-4D97-AF65-F5344CB8AC3E}">
        <p14:creationId xmlns:p14="http://schemas.microsoft.com/office/powerpoint/2010/main" val="10570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1611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04" y="1308884"/>
            <a:ext cx="6334755" cy="46596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br>
              <a:rPr lang="es-ES" dirty="0">
                <a:latin typeface="Selawik" panose="020B0502040204020203" pitchFamily="34" charset="0"/>
              </a:rPr>
            </a:b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elawik" panose="020B0502040204020203" pitchFamily="34" charset="0"/>
              </a:rPr>
              <a:t>Desarrollar un sistema de gestión de pacientes para el Asistente de Citas Médicas en Bucaramanga, utilizando la metodología en espiral y Java. Se utilizarán estructuras de datos y archivos de texto para almacenar la información esencial. Además, se priorizará la atención centrada en el usuario en cada etapa del proyecto.</a:t>
            </a:r>
            <a:endParaRPr lang="es-CO" sz="4000" dirty="0">
              <a:solidFill>
                <a:schemeClr val="bg2">
                  <a:lumMod val="25000"/>
                </a:schemeClr>
              </a:solidFill>
              <a:effectLst/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6" name="Picture 4" descr="Página 2 | Vectores e ilustraciones de Objetivos para descargar gratis |  Freepik">
            <a:extLst>
              <a:ext uri="{FF2B5EF4-FFF2-40B4-BE49-F238E27FC236}">
                <a16:creationId xmlns:a16="http://schemas.microsoft.com/office/drawing/2014/main" id="{C88CE451-3D96-464D-A533-3C334466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40" y="3216082"/>
            <a:ext cx="2693324" cy="26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bjetivo General curso SW | Slide Set">
            <a:extLst>
              <a:ext uri="{FF2B5EF4-FFF2-40B4-BE49-F238E27FC236}">
                <a16:creationId xmlns:a16="http://schemas.microsoft.com/office/drawing/2014/main" id="{37B4A72B-6339-47A8-B3A3-D4495E02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885" y="945371"/>
            <a:ext cx="2814898" cy="26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7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596" y="1869263"/>
            <a:ext cx="4309350" cy="11069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1800" dirty="0">
                <a:solidFill>
                  <a:schemeClr val="bg2">
                    <a:lumMod val="25000"/>
                  </a:schemeClr>
                </a:solidFill>
                <a:effectLst/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Garantizar la claridad y precisión en la accesibilidad a los servicios.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1800" dirty="0">
              <a:solidFill>
                <a:schemeClr val="bg2">
                  <a:lumMod val="25000"/>
                </a:schemeClr>
              </a:solidFill>
              <a:effectLst/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1800" dirty="0">
              <a:solidFill>
                <a:schemeClr val="bg2">
                  <a:lumMod val="25000"/>
                </a:schemeClr>
              </a:solidFill>
              <a:effectLst/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98" name="Picture 2" descr="Interfaz - Qué es, definición y concepto">
            <a:extLst>
              <a:ext uri="{FF2B5EF4-FFF2-40B4-BE49-F238E27FC236}">
                <a16:creationId xmlns:a16="http://schemas.microsoft.com/office/drawing/2014/main" id="{BF34F2C8-2C5B-4644-9C41-E38B87B6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7" y="2601056"/>
            <a:ext cx="2349704" cy="15636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C95C2A-1C63-4620-96AC-21910A3AB571}"/>
              </a:ext>
            </a:extLst>
          </p:cNvPr>
          <p:cNvSpPr txBox="1"/>
          <p:nvPr/>
        </p:nvSpPr>
        <p:spPr>
          <a:xfrm>
            <a:off x="2170450" y="4875976"/>
            <a:ext cx="2941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Selawik" panose="020B0502040204020203" pitchFamily="34" charset="0"/>
              </a:rPr>
              <a:t>Interfaz visualmente cómoda</a:t>
            </a:r>
          </a:p>
        </p:txBody>
      </p:sp>
      <p:pic>
        <p:nvPicPr>
          <p:cNvPr id="4100" name="Picture 4" descr="Definición de Prototipo – NOVO USS">
            <a:extLst>
              <a:ext uri="{FF2B5EF4-FFF2-40B4-BE49-F238E27FC236}">
                <a16:creationId xmlns:a16="http://schemas.microsoft.com/office/drawing/2014/main" id="{5F734000-2D33-47BE-9D4B-B796E9613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81" y="2145984"/>
            <a:ext cx="2729992" cy="27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rmas Fáciles de Optimizar Tus Imágenes Para La Web - DreamHost">
            <a:extLst>
              <a:ext uri="{FF2B5EF4-FFF2-40B4-BE49-F238E27FC236}">
                <a16:creationId xmlns:a16="http://schemas.microsoft.com/office/drawing/2014/main" id="{830BE262-2CF7-4B6B-9D66-C9309978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4" y="3069129"/>
            <a:ext cx="2569281" cy="170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0F81A73-1B10-46EC-8B75-B58EA6E5E223}"/>
              </a:ext>
            </a:extLst>
          </p:cNvPr>
          <p:cNvSpPr txBox="1"/>
          <p:nvPr/>
        </p:nvSpPr>
        <p:spPr>
          <a:xfrm>
            <a:off x="412864" y="1822706"/>
            <a:ext cx="3091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Selawik" panose="020B0502040204020203" pitchFamily="34" charset="0"/>
              </a:rPr>
              <a:t>Optimizar la gestión de citas y registros médicos</a:t>
            </a:r>
          </a:p>
        </p:txBody>
      </p:sp>
      <p:pic>
        <p:nvPicPr>
          <p:cNvPr id="4104" name="Picture 8" descr="Evaluar - SaladeJuntas Consultores">
            <a:extLst>
              <a:ext uri="{FF2B5EF4-FFF2-40B4-BE49-F238E27FC236}">
                <a16:creationId xmlns:a16="http://schemas.microsoft.com/office/drawing/2014/main" id="{47963BE5-DC64-4824-ADE6-B5701B3AF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33" y="3192029"/>
            <a:ext cx="2942736" cy="15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46427BF-ED08-467E-A4F7-10BAB59BE1FD}"/>
              </a:ext>
            </a:extLst>
          </p:cNvPr>
          <p:cNvSpPr txBox="1"/>
          <p:nvPr/>
        </p:nvSpPr>
        <p:spPr>
          <a:xfrm>
            <a:off x="7752511" y="4862594"/>
            <a:ext cx="3323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Selawik" panose="020B0502040204020203" pitchFamily="34" charset="0"/>
              </a:rPr>
              <a:t>Evaluar el funcionamiento integral del sistema, cumpliendo los requerimientos de forma completa</a:t>
            </a:r>
          </a:p>
        </p:txBody>
      </p:sp>
    </p:spTree>
    <p:extLst>
      <p:ext uri="{BB962C8B-B14F-4D97-AF65-F5344CB8AC3E}">
        <p14:creationId xmlns:p14="http://schemas.microsoft.com/office/powerpoint/2010/main" val="245189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conceptual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57D6756D-585A-4847-ACA5-7B0AB49BA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768" y="1414049"/>
            <a:ext cx="8599534" cy="47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0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conceptual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170" name="Picture 2" descr="Lista Doblemente Enlazada">
            <a:extLst>
              <a:ext uri="{FF2B5EF4-FFF2-40B4-BE49-F238E27FC236}">
                <a16:creationId xmlns:a16="http://schemas.microsoft.com/office/drawing/2014/main" id="{30119D52-45B4-3AC1-239A-B9AE92377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6" y="1690688"/>
            <a:ext cx="10185267" cy="314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33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" id="{F53DD0AF-50EA-441D-80D6-0EB2E71BBAFC}" vid="{10C691C7-FBFD-4FDD-9BA6-357C3331CEF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E48D7EEC5A3C4EABF05D8A804227DE" ma:contentTypeVersion="2" ma:contentTypeDescription="Crear nuevo documento." ma:contentTypeScope="" ma:versionID="f0e5df5cf04dbc34f0f75932e48c8c20">
  <xsd:schema xmlns:xsd="http://www.w3.org/2001/XMLSchema" xmlns:xs="http://www.w3.org/2001/XMLSchema" xmlns:p="http://schemas.microsoft.com/office/2006/metadata/properties" xmlns:ns2="9dd8cca9-faa3-4bad-aefe-fb67763650cb" targetNamespace="http://schemas.microsoft.com/office/2006/metadata/properties" ma:root="true" ma:fieldsID="1b246b91bdb7b8148e3f29936f7e58d6" ns2:_="">
    <xsd:import namespace="9dd8cca9-faa3-4bad-aefe-fb67763650c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d8cca9-faa3-4bad-aefe-fb67763650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3CF8D-31F0-4436-A1E3-99FFBA61BD0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9BE7D8-182D-42CC-BB75-10C62E4A2D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4D4FFA-5001-4FA4-83EE-6FB32593BD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d8cca9-faa3-4bad-aefe-fb6776365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UPB 2024</Template>
  <TotalTime>1813</TotalTime>
  <Words>1305</Words>
  <Application>Microsoft Office PowerPoint</Application>
  <PresentationFormat>Panorámica</PresentationFormat>
  <Paragraphs>109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Montserrat</vt:lpstr>
      <vt:lpstr>Montserrat ExtraBold</vt:lpstr>
      <vt:lpstr>Montserrat regular</vt:lpstr>
      <vt:lpstr>Selawik</vt:lpstr>
      <vt:lpstr>Times New Roman</vt:lpstr>
      <vt:lpstr>Tema de Office</vt:lpstr>
      <vt:lpstr>Presentación de PowerPoint</vt:lpstr>
      <vt:lpstr>Agenda</vt:lpstr>
      <vt:lpstr>Introducción</vt:lpstr>
      <vt:lpstr>Situación Problema</vt:lpstr>
      <vt:lpstr>Justificación</vt:lpstr>
      <vt:lpstr>Objetivo General</vt:lpstr>
      <vt:lpstr>Objetivos Específicos</vt:lpstr>
      <vt:lpstr>Marco conceptual</vt:lpstr>
      <vt:lpstr>Marco conceptual</vt:lpstr>
      <vt:lpstr>Marco conceptual</vt:lpstr>
      <vt:lpstr>Marco tecnológico</vt:lpstr>
      <vt:lpstr>Marco legal</vt:lpstr>
      <vt:lpstr>Metodología </vt:lpstr>
      <vt:lpstr>Metodología </vt:lpstr>
      <vt:lpstr>Metodología </vt:lpstr>
      <vt:lpstr>Resultados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 </vt:lpstr>
      <vt:lpstr>Conclusiones </vt:lpstr>
      <vt:lpstr>Bibliografía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Samuel Arango Diaz</dc:creator>
  <cp:lastModifiedBy>Samuel Arango Diaz</cp:lastModifiedBy>
  <cp:revision>47</cp:revision>
  <dcterms:created xsi:type="dcterms:W3CDTF">2024-04-11T12:34:25Z</dcterms:created>
  <dcterms:modified xsi:type="dcterms:W3CDTF">2024-05-08T02:51:49Z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0x0101000AE48D7EEC5A3C4EABF05D8A804227DE</vt:lpwstr>
  </property>
</Properties>
</file>